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8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A1AA62-9204-4F69-89A9-9D46CD52AE2C}" type="datetimeFigureOut">
              <a:rPr kumimoji="1" lang="ja-JP" altLang="en-US" smtClean="0"/>
              <a:t>2022/6/20</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903F9C9-9786-44B6-9FBA-AC108B2643C1}" type="slidenum">
              <a:rPr kumimoji="1" lang="ja-JP" altLang="en-US" smtClean="0"/>
              <a:t>‹#›</a:t>
            </a:fld>
            <a:endParaRPr kumimoji="1" lang="ja-JP" altLang="en-US"/>
          </a:p>
        </p:txBody>
      </p:sp>
    </p:spTree>
    <p:extLst>
      <p:ext uri="{BB962C8B-B14F-4D97-AF65-F5344CB8AC3E}">
        <p14:creationId xmlns:p14="http://schemas.microsoft.com/office/powerpoint/2010/main" val="4112259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28D29D1E-1E38-914E-4F06-2EFE7F0615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a:extLst>
              <a:ext uri="{FF2B5EF4-FFF2-40B4-BE49-F238E27FC236}">
                <a16:creationId xmlns:a16="http://schemas.microsoft.com/office/drawing/2014/main" id="{58BF4B39-FBFD-2F21-2A25-B69FD0FFF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ー 3">
            <a:extLst>
              <a:ext uri="{FF2B5EF4-FFF2-40B4-BE49-F238E27FC236}">
                <a16:creationId xmlns:a16="http://schemas.microsoft.com/office/drawing/2014/main" id="{994327A9-EF20-37E2-91D4-F0D01033AD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HGP創英角ｺﾞｼｯｸUB" panose="020B0900000000000000" pitchFamily="50" charset="-128"/>
              </a:defRPr>
            </a:lvl1pPr>
            <a:lvl2pPr marL="769938" indent="-292100">
              <a:defRPr kumimoji="1">
                <a:solidFill>
                  <a:schemeClr val="tx1"/>
                </a:solidFill>
                <a:latin typeface="Arial" panose="020B0604020202020204" pitchFamily="34" charset="0"/>
                <a:ea typeface="HGP創英角ｺﾞｼｯｸUB" panose="020B0900000000000000" pitchFamily="50" charset="-128"/>
              </a:defRPr>
            </a:lvl2pPr>
            <a:lvl3pPr marL="1187450" indent="-233363">
              <a:defRPr kumimoji="1">
                <a:solidFill>
                  <a:schemeClr val="tx1"/>
                </a:solidFill>
                <a:latin typeface="Arial" panose="020B0604020202020204" pitchFamily="34" charset="0"/>
                <a:ea typeface="HGP創英角ｺﾞｼｯｸUB" panose="020B0900000000000000" pitchFamily="50" charset="-128"/>
              </a:defRPr>
            </a:lvl3pPr>
            <a:lvl4pPr marL="1665288" indent="-233363">
              <a:defRPr kumimoji="1">
                <a:solidFill>
                  <a:schemeClr val="tx1"/>
                </a:solidFill>
                <a:latin typeface="Arial" panose="020B0604020202020204" pitchFamily="34" charset="0"/>
                <a:ea typeface="HGP創英角ｺﾞｼｯｸUB" panose="020B0900000000000000" pitchFamily="50" charset="-128"/>
              </a:defRPr>
            </a:lvl4pPr>
            <a:lvl5pPr marL="2139950" indent="-233363">
              <a:defRPr kumimoji="1">
                <a:solidFill>
                  <a:schemeClr val="tx1"/>
                </a:solidFill>
                <a:latin typeface="Arial" panose="020B0604020202020204" pitchFamily="34" charset="0"/>
                <a:ea typeface="HGP創英角ｺﾞｼｯｸUB" panose="020B0900000000000000" pitchFamily="50" charset="-128"/>
              </a:defRPr>
            </a:lvl5pPr>
            <a:lvl6pPr marL="2597150" indent="-233363"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6pPr>
            <a:lvl7pPr marL="3054350" indent="-233363"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7pPr>
            <a:lvl8pPr marL="3511550" indent="-233363"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8pPr>
            <a:lvl9pPr marL="3968750" indent="-233363" eaLnBrk="0" fontAlgn="base" hangingPunct="0">
              <a:spcBef>
                <a:spcPct val="0"/>
              </a:spcBef>
              <a:spcAft>
                <a:spcPct val="0"/>
              </a:spcAft>
              <a:defRPr kumimoji="1">
                <a:solidFill>
                  <a:schemeClr val="tx1"/>
                </a:solidFill>
                <a:latin typeface="Arial" panose="020B0604020202020204" pitchFamily="34" charset="0"/>
                <a:ea typeface="HGP創英角ｺﾞｼｯｸUB" panose="020B0900000000000000" pitchFamily="50" charset="-128"/>
              </a:defRPr>
            </a:lvl9pPr>
          </a:lstStyle>
          <a:p>
            <a:fld id="{BC5E61EF-CDBF-4302-B01B-93E59570CE62}"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190290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38398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217986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157872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3266033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3836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188992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313588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130067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210844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73A31-341E-4969-8A59-BFDB017C27DF}" type="datetimeFigureOut">
              <a:rPr kumimoji="1" lang="ja-JP" altLang="en-US" smtClean="0"/>
              <a:t>2022/6/20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188237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7473A31-341E-4969-8A59-BFDB017C27DF}" type="datetimeFigureOut">
              <a:rPr kumimoji="1" lang="ja-JP" altLang="en-US" smtClean="0"/>
              <a:t>2022/6/20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AEF5DAF-5F6C-4584-A65B-24B4FC8C5033}" type="slidenum">
              <a:rPr kumimoji="1" lang="ja-JP" altLang="en-US" smtClean="0"/>
              <a:t>‹#›</a:t>
            </a:fld>
            <a:endParaRPr kumimoji="1" lang="ja-JP" altLang="en-US"/>
          </a:p>
        </p:txBody>
      </p:sp>
    </p:spTree>
    <p:extLst>
      <p:ext uri="{BB962C8B-B14F-4D97-AF65-F5344CB8AC3E}">
        <p14:creationId xmlns:p14="http://schemas.microsoft.com/office/powerpoint/2010/main" val="14287004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図 3">
            <a:extLst>
              <a:ext uri="{FF2B5EF4-FFF2-40B4-BE49-F238E27FC236}">
                <a16:creationId xmlns:a16="http://schemas.microsoft.com/office/drawing/2014/main" id="{D2A96D2C-33CD-66DA-F50A-B3194D833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3113" y="1533321"/>
            <a:ext cx="9080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四角形: 角を丸くする 5">
            <a:extLst>
              <a:ext uri="{FF2B5EF4-FFF2-40B4-BE49-F238E27FC236}">
                <a16:creationId xmlns:a16="http://schemas.microsoft.com/office/drawing/2014/main" id="{F7BD6AFB-A048-BB26-6005-1616EFA9C3B3}"/>
              </a:ext>
            </a:extLst>
          </p:cNvPr>
          <p:cNvSpPr/>
          <p:nvPr/>
        </p:nvSpPr>
        <p:spPr>
          <a:xfrm>
            <a:off x="277813" y="2265363"/>
            <a:ext cx="3036887" cy="2003425"/>
          </a:xfrm>
          <a:prstGeom prst="roundRect">
            <a:avLst/>
          </a:prstGeom>
          <a:solidFill>
            <a:srgbClr val="FFFF00">
              <a:alpha val="45000"/>
            </a:srgbClr>
          </a:solidFill>
          <a:ln>
            <a:solidFill>
              <a:schemeClr val="accent3">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24" name="Rectangle 5">
            <a:extLst>
              <a:ext uri="{FF2B5EF4-FFF2-40B4-BE49-F238E27FC236}">
                <a16:creationId xmlns:a16="http://schemas.microsoft.com/office/drawing/2014/main" id="{A491E6B9-B1EB-929E-2C76-EC7C3514EBC1}"/>
              </a:ext>
            </a:extLst>
          </p:cNvPr>
          <p:cNvSpPr>
            <a:spLocks noChangeArrowheads="1"/>
          </p:cNvSpPr>
          <p:nvPr/>
        </p:nvSpPr>
        <p:spPr bwMode="auto">
          <a:xfrm>
            <a:off x="139700" y="49213"/>
            <a:ext cx="6597650" cy="8893175"/>
          </a:xfrm>
          <a:prstGeom prst="rect">
            <a:avLst/>
          </a:prstGeom>
          <a:noFill/>
          <a:ln w="57150">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ea typeface="HGP創英角ｺﾞｼｯｸUB" panose="020B0900000000000000" pitchFamily="50" charset="-128"/>
            </a:endParaRPr>
          </a:p>
        </p:txBody>
      </p:sp>
      <p:sp>
        <p:nvSpPr>
          <p:cNvPr id="5125" name="Rectangle 6">
            <a:extLst>
              <a:ext uri="{FF2B5EF4-FFF2-40B4-BE49-F238E27FC236}">
                <a16:creationId xmlns:a16="http://schemas.microsoft.com/office/drawing/2014/main" id="{71215B9A-C6B9-BF95-3F57-D5B225337445}"/>
              </a:ext>
            </a:extLst>
          </p:cNvPr>
          <p:cNvSpPr>
            <a:spLocks noChangeArrowheads="1"/>
          </p:cNvSpPr>
          <p:nvPr/>
        </p:nvSpPr>
        <p:spPr bwMode="auto">
          <a:xfrm>
            <a:off x="255588" y="439738"/>
            <a:ext cx="635952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288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chemeClr val="bg1"/>
                </a:solidFill>
                <a:latin typeface="HGP創英角ｺﾞｼｯｸUB" panose="020B0900000000000000" pitchFamily="50" charset="-128"/>
                <a:ea typeface="HGP創英角ｺﾞｼｯｸUB" panose="020B0900000000000000" pitchFamily="50" charset="-128"/>
              </a:rPr>
              <a:t>　</a:t>
            </a:r>
          </a:p>
        </p:txBody>
      </p:sp>
      <p:sp>
        <p:nvSpPr>
          <p:cNvPr id="3077" name="Text Box 8">
            <a:extLst>
              <a:ext uri="{FF2B5EF4-FFF2-40B4-BE49-F238E27FC236}">
                <a16:creationId xmlns:a16="http://schemas.microsoft.com/office/drawing/2014/main" id="{846137B5-EC99-9CE2-B82B-357595CA3E63}"/>
              </a:ext>
            </a:extLst>
          </p:cNvPr>
          <p:cNvSpPr txBox="1">
            <a:spLocks noChangeArrowheads="1"/>
          </p:cNvSpPr>
          <p:nvPr/>
        </p:nvSpPr>
        <p:spPr bwMode="auto">
          <a:xfrm>
            <a:off x="244475" y="417513"/>
            <a:ext cx="6489700" cy="677108"/>
          </a:xfrm>
          <a:prstGeom prst="rect">
            <a:avLst/>
          </a:prstGeom>
          <a:solidFill>
            <a:srgbClr val="FFFF00">
              <a:alpha val="45490"/>
            </a:srgbClr>
          </a:solidFill>
          <a:ln>
            <a:noFill/>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1800" b="1" dirty="0">
                <a:latin typeface="+mn-ea"/>
                <a:ea typeface="+mn-ea"/>
              </a:rPr>
              <a:t>建設業にも役立つ</a:t>
            </a:r>
            <a:endParaRPr lang="en-US" altLang="ja-JP" sz="1800" b="1" dirty="0">
              <a:latin typeface="+mn-ea"/>
              <a:ea typeface="+mn-ea"/>
            </a:endParaRPr>
          </a:p>
          <a:p>
            <a:pPr algn="ctr" eaLnBrk="1" hangingPunct="1">
              <a:spcBef>
                <a:spcPct val="0"/>
              </a:spcBef>
              <a:buFontTx/>
              <a:buNone/>
              <a:defRPr/>
            </a:pPr>
            <a:r>
              <a:rPr lang="ja-JP" altLang="en-US" sz="2000" b="1" dirty="0">
                <a:latin typeface="+mn-ea"/>
                <a:ea typeface="+mn-ea"/>
              </a:rPr>
              <a:t>インボイス制度の概要と改正電子帳簿保存法　説明会</a:t>
            </a:r>
            <a:endParaRPr lang="ja-JP" altLang="en-US" sz="1800" b="1" dirty="0">
              <a:latin typeface="+mn-ea"/>
              <a:ea typeface="+mn-ea"/>
            </a:endParaRPr>
          </a:p>
        </p:txBody>
      </p:sp>
      <p:sp>
        <p:nvSpPr>
          <p:cNvPr id="3078" name="AutoShape 48">
            <a:extLst>
              <a:ext uri="{FF2B5EF4-FFF2-40B4-BE49-F238E27FC236}">
                <a16:creationId xmlns:a16="http://schemas.microsoft.com/office/drawing/2014/main" id="{633E1552-EE85-050E-DEF5-BA7E9CAF55CE}"/>
              </a:ext>
            </a:extLst>
          </p:cNvPr>
          <p:cNvSpPr>
            <a:spLocks noChangeArrowheads="1"/>
          </p:cNvSpPr>
          <p:nvPr/>
        </p:nvSpPr>
        <p:spPr bwMode="auto">
          <a:xfrm rot="5400000">
            <a:off x="2610248" y="2385614"/>
            <a:ext cx="1801017" cy="5640387"/>
          </a:xfrm>
          <a:prstGeom prst="homePlate">
            <a:avLst>
              <a:gd name="adj" fmla="val 9093"/>
            </a:avLst>
          </a:prstGeom>
          <a:solidFill>
            <a:srgbClr val="EAEAEA"/>
          </a:solidFill>
          <a:ln w="19050">
            <a:solidFill>
              <a:schemeClr val="bg1">
                <a:lumMod val="95000"/>
              </a:schemeClr>
            </a:solidFill>
            <a:miter lim="800000"/>
            <a:headEnd/>
            <a:tailEnd/>
          </a:ln>
          <a:effectLst>
            <a:outerShdw dist="35921" dir="2700000" algn="ctr" rotWithShape="0">
              <a:schemeClr val="bg2">
                <a:alpha val="50000"/>
              </a:schemeClr>
            </a:outerShdw>
          </a:effec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endParaRPr lang="ja-JP" altLang="en-US" sz="1800">
              <a:ea typeface="HGP創英角ｺﾞｼｯｸUB" panose="020B0900000000000000" pitchFamily="50" charset="-128"/>
            </a:endParaRPr>
          </a:p>
        </p:txBody>
      </p:sp>
      <p:sp>
        <p:nvSpPr>
          <p:cNvPr id="5128" name="Text Box 51">
            <a:extLst>
              <a:ext uri="{FF2B5EF4-FFF2-40B4-BE49-F238E27FC236}">
                <a16:creationId xmlns:a16="http://schemas.microsoft.com/office/drawing/2014/main" id="{7E45F76C-CA29-594E-C3BE-3F4F33B5770A}"/>
              </a:ext>
            </a:extLst>
          </p:cNvPr>
          <p:cNvSpPr txBox="1">
            <a:spLocks noChangeArrowheads="1"/>
          </p:cNvSpPr>
          <p:nvPr/>
        </p:nvSpPr>
        <p:spPr bwMode="auto">
          <a:xfrm>
            <a:off x="740570" y="4276724"/>
            <a:ext cx="580548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日　 時：</a:t>
            </a:r>
            <a:r>
              <a:rPr lang="ja-JP" altLang="en-US" sz="1800" u="sng" dirty="0">
                <a:latin typeface="HGP創英角ｺﾞｼｯｸUB" panose="020B0900000000000000" pitchFamily="50" charset="-128"/>
                <a:ea typeface="HGP創英角ｺﾞｼｯｸUB" panose="020B0900000000000000" pitchFamily="50" charset="-128"/>
              </a:rPr>
              <a:t>令和</a:t>
            </a:r>
            <a:r>
              <a:rPr lang="en-US" altLang="ja-JP" sz="1800" u="sng" dirty="0">
                <a:latin typeface="HGP創英角ｺﾞｼｯｸUB" panose="020B0900000000000000" pitchFamily="50" charset="-128"/>
                <a:ea typeface="HGP創英角ｺﾞｼｯｸUB" panose="020B0900000000000000" pitchFamily="50" charset="-128"/>
              </a:rPr>
              <a:t>4</a:t>
            </a:r>
            <a:r>
              <a:rPr lang="ja-JP" altLang="en-US" sz="1800" u="sng" dirty="0">
                <a:latin typeface="HGP創英角ｺﾞｼｯｸUB" panose="020B0900000000000000" pitchFamily="50" charset="-128"/>
                <a:ea typeface="HGP創英角ｺﾞｼｯｸUB" panose="020B0900000000000000" pitchFamily="50" charset="-128"/>
              </a:rPr>
              <a:t>年</a:t>
            </a:r>
            <a:r>
              <a:rPr lang="en-US" altLang="ja-JP" sz="1800" u="sng" dirty="0">
                <a:latin typeface="HGP創英角ｺﾞｼｯｸUB" panose="020B0900000000000000" pitchFamily="50" charset="-128"/>
                <a:ea typeface="HGP創英角ｺﾞｼｯｸUB" panose="020B0900000000000000" pitchFamily="50" charset="-128"/>
              </a:rPr>
              <a:t>7</a:t>
            </a:r>
            <a:r>
              <a:rPr lang="ja-JP" altLang="en-US" sz="1800" u="sng" dirty="0">
                <a:latin typeface="HGP創英角ｺﾞｼｯｸUB" panose="020B0900000000000000" pitchFamily="50" charset="-128"/>
                <a:ea typeface="HGP創英角ｺﾞｼｯｸUB" panose="020B0900000000000000" pitchFamily="50" charset="-128"/>
              </a:rPr>
              <a:t>月</a:t>
            </a:r>
            <a:r>
              <a:rPr lang="en-US" altLang="ja-JP" sz="2400" u="sng" dirty="0">
                <a:latin typeface="HGP創英角ｺﾞｼｯｸUB" panose="020B0900000000000000" pitchFamily="50" charset="-128"/>
                <a:ea typeface="HGP創英角ｺﾞｼｯｸUB" panose="020B0900000000000000" pitchFamily="50" charset="-128"/>
              </a:rPr>
              <a:t>26</a:t>
            </a:r>
            <a:r>
              <a:rPr lang="ja-JP" altLang="en-US" sz="1800" u="sng" dirty="0">
                <a:latin typeface="HGP創英角ｺﾞｼｯｸUB" panose="020B0900000000000000" pitchFamily="50" charset="-128"/>
                <a:ea typeface="HGP創英角ｺﾞｼｯｸUB" panose="020B0900000000000000" pitchFamily="50" charset="-128"/>
              </a:rPr>
              <a:t>日（</a:t>
            </a:r>
            <a:r>
              <a:rPr lang="ja-JP" altLang="en-US" sz="2400" u="sng" dirty="0">
                <a:latin typeface="HGP創英角ｺﾞｼｯｸUB" panose="020B0900000000000000" pitchFamily="50" charset="-128"/>
                <a:ea typeface="HGP創英角ｺﾞｼｯｸUB" panose="020B0900000000000000" pitchFamily="50" charset="-128"/>
              </a:rPr>
              <a:t>火</a:t>
            </a:r>
            <a:r>
              <a:rPr lang="ja-JP" altLang="en-US" sz="1800" u="sng" dirty="0">
                <a:latin typeface="HGP創英角ｺﾞｼｯｸUB" panose="020B0900000000000000" pitchFamily="50" charset="-128"/>
                <a:ea typeface="HGP創英角ｺﾞｼｯｸUB" panose="020B0900000000000000" pitchFamily="50" charset="-128"/>
              </a:rPr>
              <a:t>）　</a:t>
            </a:r>
            <a:r>
              <a:rPr lang="en-US" altLang="ja-JP" sz="2000" u="sng" dirty="0">
                <a:latin typeface="HGP創英角ｺﾞｼｯｸUB" panose="020B0900000000000000" pitchFamily="50" charset="-128"/>
                <a:ea typeface="HGP創英角ｺﾞｼｯｸUB" panose="020B0900000000000000" pitchFamily="50" charset="-128"/>
              </a:rPr>
              <a:t>14</a:t>
            </a:r>
            <a:r>
              <a:rPr lang="ja-JP" altLang="en-US" sz="2000" u="sng" dirty="0">
                <a:latin typeface="HGP創英角ｺﾞｼｯｸUB" panose="020B0900000000000000" pitchFamily="50" charset="-128"/>
                <a:ea typeface="HGP創英角ｺﾞｼｯｸUB" panose="020B0900000000000000" pitchFamily="50" charset="-128"/>
              </a:rPr>
              <a:t>：</a:t>
            </a:r>
            <a:r>
              <a:rPr lang="en-US" altLang="ja-JP" sz="2000" u="sng" dirty="0">
                <a:latin typeface="HGP創英角ｺﾞｼｯｸUB" panose="020B0900000000000000" pitchFamily="50" charset="-128"/>
                <a:ea typeface="HGP創英角ｺﾞｼｯｸUB" panose="020B0900000000000000" pitchFamily="50" charset="-128"/>
              </a:rPr>
              <a:t>00</a:t>
            </a:r>
            <a:r>
              <a:rPr lang="ja-JP" altLang="en-US" sz="2000" u="sng" dirty="0">
                <a:latin typeface="HGP創英角ｺﾞｼｯｸUB" panose="020B0900000000000000" pitchFamily="50" charset="-128"/>
                <a:ea typeface="HGP創英角ｺﾞｼｯｸUB" panose="020B0900000000000000" pitchFamily="50" charset="-128"/>
              </a:rPr>
              <a:t>～</a:t>
            </a:r>
            <a:r>
              <a:rPr lang="en-US" altLang="ja-JP" sz="2000" u="sng" dirty="0">
                <a:latin typeface="HGP創英角ｺﾞｼｯｸUB" panose="020B0900000000000000" pitchFamily="50" charset="-128"/>
                <a:ea typeface="HGP創英角ｺﾞｼｯｸUB" panose="020B0900000000000000" pitchFamily="50" charset="-128"/>
              </a:rPr>
              <a:t>16</a:t>
            </a:r>
            <a:r>
              <a:rPr lang="ja-JP" altLang="en-US" sz="2000" u="sng" dirty="0">
                <a:latin typeface="HGP創英角ｺﾞｼｯｸUB" panose="020B0900000000000000" pitchFamily="50" charset="-128"/>
                <a:ea typeface="HGP創英角ｺﾞｼｯｸUB" panose="020B0900000000000000" pitchFamily="50" charset="-128"/>
              </a:rPr>
              <a:t>：</a:t>
            </a:r>
            <a:r>
              <a:rPr lang="en-US" altLang="ja-JP" sz="2000" u="sng" dirty="0">
                <a:latin typeface="HGP創英角ｺﾞｼｯｸUB" panose="020B0900000000000000" pitchFamily="50" charset="-128"/>
                <a:ea typeface="HGP創英角ｺﾞｼｯｸUB" panose="020B0900000000000000" pitchFamily="50" charset="-128"/>
              </a:rPr>
              <a:t>00</a:t>
            </a:r>
            <a:endParaRPr lang="en-US" altLang="ja-JP" sz="1800" u="sng" dirty="0">
              <a:latin typeface="HGP創英角ｺﾞｼｯｸUB" panose="020B0900000000000000" pitchFamily="50" charset="-128"/>
              <a:ea typeface="AR P丸ゴシック体M04" pitchFamily="50" charset="-128"/>
            </a:endParaRPr>
          </a:p>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場　 所：北谷町商工会（北谷町上勢頭</a:t>
            </a:r>
            <a:r>
              <a:rPr lang="en-US" altLang="ja-JP" sz="1600" dirty="0">
                <a:latin typeface="HGP創英角ｺﾞｼｯｸUB" panose="020B0900000000000000" pitchFamily="50" charset="-128"/>
                <a:ea typeface="HGP創英角ｺﾞｼｯｸUB" panose="020B0900000000000000" pitchFamily="50" charset="-128"/>
              </a:rPr>
              <a:t>837-1</a:t>
            </a:r>
            <a:r>
              <a:rPr lang="ja-JP" altLang="en-US" sz="1600" dirty="0">
                <a:latin typeface="HGP創英角ｺﾞｼｯｸUB" panose="020B0900000000000000" pitchFamily="50" charset="-128"/>
                <a:ea typeface="HGP創英角ｺﾞｼｯｸUB" panose="020B0900000000000000" pitchFamily="50" charset="-128"/>
              </a:rPr>
              <a:t>）</a:t>
            </a:r>
            <a:endParaRPr lang="en-US" altLang="ja-JP" sz="1600" dirty="0">
              <a:latin typeface="HGP創英角ｺﾞｼｯｸUB" panose="020B0900000000000000" pitchFamily="50" charset="-128"/>
              <a:ea typeface="HGP創英角ｺﾞｼｯｸUB" panose="020B0900000000000000" pitchFamily="50" charset="-128"/>
            </a:endParaRPr>
          </a:p>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講　 師：沖縄税務署</a:t>
            </a:r>
            <a:r>
              <a:rPr lang="ja-JP" altLang="en-US" sz="1600">
                <a:latin typeface="HGP創英角ｺﾞｼｯｸUB" panose="020B0900000000000000" pitchFamily="50" charset="-128"/>
                <a:ea typeface="HGP創英角ｺﾞｼｯｸUB" panose="020B0900000000000000" pitchFamily="50" charset="-128"/>
              </a:rPr>
              <a:t>職員</a:t>
            </a:r>
            <a:r>
              <a:rPr lang="ja-JP" altLang="en-US" sz="1400">
                <a:latin typeface="HGP創英角ｺﾞｼｯｸUB" panose="020B0900000000000000" pitchFamily="50" charset="-128"/>
                <a:ea typeface="HGP創英角ｺﾞｼｯｸUB" panose="020B0900000000000000" pitchFamily="50" charset="-128"/>
              </a:rPr>
              <a:t>　</a:t>
            </a:r>
            <a:endParaRPr lang="en-US" altLang="ja-JP" sz="1400" dirty="0">
              <a:latin typeface="HGP創英角ｺﾞｼｯｸUB" panose="020B0900000000000000" pitchFamily="50" charset="-128"/>
              <a:ea typeface="HGP創英角ｺﾞｼｯｸUB" panose="020B0900000000000000" pitchFamily="50" charset="-128"/>
            </a:endParaRPr>
          </a:p>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対　 象：北谷町商工会会員</a:t>
            </a:r>
          </a:p>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受講料：無 料</a:t>
            </a:r>
          </a:p>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定　 員：４０名（定員に達し次第 締め切ります）</a:t>
            </a:r>
          </a:p>
          <a:p>
            <a:pPr eaLnBrk="1" hangingPunct="1">
              <a:lnSpc>
                <a:spcPct val="90000"/>
              </a:lnSpc>
              <a:spcBef>
                <a:spcPct val="0"/>
              </a:spcBef>
              <a:buFontTx/>
              <a:buNone/>
            </a:pPr>
            <a:r>
              <a:rPr lang="ja-JP" altLang="en-US" sz="1600" dirty="0">
                <a:latin typeface="HGP創英角ｺﾞｼｯｸUB" panose="020B0900000000000000" pitchFamily="50" charset="-128"/>
                <a:ea typeface="HGP創英角ｺﾞｼｯｸUB" panose="020B0900000000000000" pitchFamily="50" charset="-128"/>
              </a:rPr>
              <a:t>主　 催：北谷町商工会　　共　催：沖縄税務署</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5129" name="Text Box 58">
            <a:extLst>
              <a:ext uri="{FF2B5EF4-FFF2-40B4-BE49-F238E27FC236}">
                <a16:creationId xmlns:a16="http://schemas.microsoft.com/office/drawing/2014/main" id="{E2554820-3D43-F3AE-7F25-0C5B852EEEBF}"/>
              </a:ext>
            </a:extLst>
          </p:cNvPr>
          <p:cNvSpPr txBox="1">
            <a:spLocks noChangeArrowheads="1"/>
          </p:cNvSpPr>
          <p:nvPr/>
        </p:nvSpPr>
        <p:spPr bwMode="auto">
          <a:xfrm>
            <a:off x="361949" y="2265363"/>
            <a:ext cx="3187699" cy="2117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en-US" altLang="ja-JP" sz="1400" b="1" dirty="0">
                <a:solidFill>
                  <a:srgbClr val="000000"/>
                </a:solidFill>
                <a:latin typeface="HG丸ｺﾞｼｯｸM-PRO" panose="020F0600000000000000" pitchFamily="50" charset="-128"/>
                <a:ea typeface="HG丸ｺﾞｼｯｸM-PRO" panose="020F0600000000000000" pitchFamily="50" charset="-128"/>
              </a:rPr>
              <a:t>【</a:t>
            </a:r>
            <a:r>
              <a:rPr lang="ja-JP" altLang="en-US" sz="1400" b="1" dirty="0">
                <a:solidFill>
                  <a:srgbClr val="000000"/>
                </a:solidFill>
                <a:latin typeface="HG丸ｺﾞｼｯｸM-PRO" panose="020F0600000000000000" pitchFamily="50" charset="-128"/>
                <a:ea typeface="HG丸ｺﾞｼｯｸM-PRO" panose="020F0600000000000000" pitchFamily="50" charset="-128"/>
              </a:rPr>
              <a:t>セミナーの主な内容</a:t>
            </a:r>
            <a:r>
              <a:rPr lang="en-US" altLang="ja-JP" sz="1400" b="1" dirty="0">
                <a:solidFill>
                  <a:srgbClr val="000000"/>
                </a:solidFill>
                <a:latin typeface="HG丸ｺﾞｼｯｸM-PRO" panose="020F0600000000000000" pitchFamily="50" charset="-128"/>
                <a:ea typeface="HG丸ｺﾞｼｯｸM-PRO" panose="020F0600000000000000" pitchFamily="50" charset="-128"/>
              </a:rPr>
              <a:t>】</a:t>
            </a:r>
          </a:p>
          <a:p>
            <a:pPr>
              <a:buFontTx/>
              <a:buNone/>
            </a:pPr>
            <a:r>
              <a:rPr lang="ja-JP" altLang="en-US" sz="1400" b="1" dirty="0">
                <a:solidFill>
                  <a:srgbClr val="000000"/>
                </a:solidFill>
                <a:latin typeface="HG丸ｺﾞｼｯｸM-PRO" panose="020F0600000000000000" pitchFamily="50" charset="-128"/>
                <a:ea typeface="HG丸ｺﾞｼｯｸM-PRO" panose="020F0600000000000000" pitchFamily="50" charset="-128"/>
              </a:rPr>
              <a:t>★インボイス制度の概要について</a:t>
            </a: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400" b="1" dirty="0">
                <a:solidFill>
                  <a:srgbClr val="000000"/>
                </a:solidFill>
                <a:latin typeface="HG丸ｺﾞｼｯｸM-PRO" panose="020F0600000000000000" pitchFamily="50" charset="-128"/>
                <a:ea typeface="HG丸ｺﾞｼｯｸM-PRO" panose="020F0600000000000000" pitchFamily="50" charset="-128"/>
              </a:rPr>
              <a:t>　・消費税の仕組みについて</a:t>
            </a: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400" b="1" dirty="0">
                <a:solidFill>
                  <a:srgbClr val="000000"/>
                </a:solidFill>
                <a:latin typeface="HG丸ｺﾞｼｯｸM-PRO" panose="020F0600000000000000" pitchFamily="50" charset="-128"/>
                <a:ea typeface="HG丸ｺﾞｼｯｸM-PRO" panose="020F0600000000000000" pitchFamily="50" charset="-128"/>
              </a:rPr>
              <a:t>　・影響をうける事業者は？</a:t>
            </a: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400" b="1" dirty="0">
                <a:solidFill>
                  <a:srgbClr val="000000"/>
                </a:solidFill>
                <a:latin typeface="HG丸ｺﾞｼｯｸM-PRO" panose="020F0600000000000000" pitchFamily="50" charset="-128"/>
                <a:ea typeface="HG丸ｺﾞｼｯｸM-PRO" panose="020F0600000000000000" pitchFamily="50" charset="-128"/>
              </a:rPr>
              <a:t>　・請求書の変更点</a:t>
            </a: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400" b="1" dirty="0">
                <a:solidFill>
                  <a:srgbClr val="000000"/>
                </a:solidFill>
                <a:latin typeface="HG丸ｺﾞｼｯｸM-PRO" panose="020F0600000000000000" pitchFamily="50" charset="-128"/>
                <a:ea typeface="HG丸ｺﾞｼｯｸM-PRO" panose="020F0600000000000000" pitchFamily="50" charset="-128"/>
              </a:rPr>
              <a:t>★改正電子帳簿保存とは</a:t>
            </a: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400" b="1" dirty="0">
                <a:solidFill>
                  <a:srgbClr val="000000"/>
                </a:solidFill>
                <a:latin typeface="HG丸ｺﾞｼｯｸM-PRO" panose="020F0600000000000000" pitchFamily="50" charset="-128"/>
                <a:ea typeface="HG丸ｺﾞｼｯｸM-PRO" panose="020F0600000000000000" pitchFamily="50" charset="-128"/>
              </a:rPr>
              <a:t>　・電子帳簿保存法改正のポイント</a:t>
            </a: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endParaRPr lang="en-US" altLang="ja-JP" sz="1400" b="1" dirty="0">
              <a:solidFill>
                <a:srgbClr val="000000"/>
              </a:solidFill>
              <a:latin typeface="HG丸ｺﾞｼｯｸM-PRO" panose="020F0600000000000000" pitchFamily="50" charset="-128"/>
              <a:ea typeface="HG丸ｺﾞｼｯｸM-PRO" panose="020F0600000000000000" pitchFamily="50" charset="-128"/>
            </a:endParaRPr>
          </a:p>
        </p:txBody>
      </p:sp>
      <p:sp>
        <p:nvSpPr>
          <p:cNvPr id="5130" name="Text Box 71">
            <a:extLst>
              <a:ext uri="{FF2B5EF4-FFF2-40B4-BE49-F238E27FC236}">
                <a16:creationId xmlns:a16="http://schemas.microsoft.com/office/drawing/2014/main" id="{FB2AC705-E05A-326B-E1BB-780DBEFF7441}"/>
              </a:ext>
            </a:extLst>
          </p:cNvPr>
          <p:cNvSpPr txBox="1">
            <a:spLocks noChangeArrowheads="1"/>
          </p:cNvSpPr>
          <p:nvPr/>
        </p:nvSpPr>
        <p:spPr bwMode="auto">
          <a:xfrm>
            <a:off x="376238" y="165100"/>
            <a:ext cx="57340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HGS創英角ﾎﾟｯﾌﾟ体" panose="040B0A00000000000000" pitchFamily="50" charset="-128"/>
                <a:ea typeface="HGS創英角ﾎﾟｯﾌﾟ体" panose="040B0A00000000000000" pitchFamily="50" charset="-128"/>
              </a:rPr>
              <a:t>北谷町内事業所の皆さまへ　</a:t>
            </a:r>
          </a:p>
        </p:txBody>
      </p:sp>
      <p:graphicFrame>
        <p:nvGraphicFramePr>
          <p:cNvPr id="2181" name="Group 133">
            <a:extLst>
              <a:ext uri="{FF2B5EF4-FFF2-40B4-BE49-F238E27FC236}">
                <a16:creationId xmlns:a16="http://schemas.microsoft.com/office/drawing/2014/main" id="{CA8D8781-B0CF-3666-9CA7-C44197159664}"/>
              </a:ext>
            </a:extLst>
          </p:cNvPr>
          <p:cNvGraphicFramePr>
            <a:graphicFrameLocks noGrp="1"/>
          </p:cNvGraphicFramePr>
          <p:nvPr/>
        </p:nvGraphicFramePr>
        <p:xfrm>
          <a:off x="346075" y="7296150"/>
          <a:ext cx="6273800" cy="1343025"/>
        </p:xfrm>
        <a:graphic>
          <a:graphicData uri="http://schemas.openxmlformats.org/drawingml/2006/table">
            <a:tbl>
              <a:tblPr>
                <a:tableStyleId>{5940675A-B579-460E-94D1-54222C63F5DA}</a:tableStyleId>
              </a:tblPr>
              <a:tblGrid>
                <a:gridCol w="714527">
                  <a:extLst>
                    <a:ext uri="{9D8B030D-6E8A-4147-A177-3AD203B41FA5}">
                      <a16:colId xmlns:a16="http://schemas.microsoft.com/office/drawing/2014/main" val="20000"/>
                    </a:ext>
                  </a:extLst>
                </a:gridCol>
                <a:gridCol w="2495476">
                  <a:extLst>
                    <a:ext uri="{9D8B030D-6E8A-4147-A177-3AD203B41FA5}">
                      <a16:colId xmlns:a16="http://schemas.microsoft.com/office/drawing/2014/main" val="20001"/>
                    </a:ext>
                  </a:extLst>
                </a:gridCol>
                <a:gridCol w="876277">
                  <a:extLst>
                    <a:ext uri="{9D8B030D-6E8A-4147-A177-3AD203B41FA5}">
                      <a16:colId xmlns:a16="http://schemas.microsoft.com/office/drawing/2014/main" val="20002"/>
                    </a:ext>
                  </a:extLst>
                </a:gridCol>
                <a:gridCol w="2187520">
                  <a:extLst>
                    <a:ext uri="{9D8B030D-6E8A-4147-A177-3AD203B41FA5}">
                      <a16:colId xmlns:a16="http://schemas.microsoft.com/office/drawing/2014/main" val="20003"/>
                    </a:ext>
                  </a:extLst>
                </a:gridCol>
              </a:tblGrid>
              <a:tr h="42701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dirty="0">
                          <a:ln>
                            <a:noFill/>
                          </a:ln>
                          <a:effectLst/>
                        </a:rPr>
                        <a:t>事業所名</a:t>
                      </a:r>
                      <a:endParaRPr kumimoji="1" lang="ja-JP" altLang="en-US"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dirty="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dirty="0">
                          <a:ln>
                            <a:noFill/>
                          </a:ln>
                          <a:effectLst/>
                        </a:rPr>
                        <a:t>　　　　　　　　　　　　　　ご担当　　　　　　様</a:t>
                      </a:r>
                      <a:endParaRPr kumimoji="1" lang="ja-JP" altLang="en-US"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a:ln>
                            <a:noFill/>
                          </a:ln>
                          <a:effectLst/>
                        </a:rPr>
                        <a:t>電　　　話　　</a:t>
                      </a: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4171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a:ln>
                            <a:noFill/>
                          </a:ln>
                          <a:effectLst/>
                        </a:rPr>
                        <a:t>住　　　所</a:t>
                      </a:r>
                      <a:endParaRPr kumimoji="1" lang="ja-JP"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dirty="0">
                          <a:ln>
                            <a:noFill/>
                          </a:ln>
                          <a:effectLst/>
                        </a:rPr>
                        <a:t>北谷町</a:t>
                      </a:r>
                      <a:endParaRPr kumimoji="1" lang="ja-JP" altLang="en-US"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u="none" strike="noStrike" cap="none" normalizeH="0" baseline="0">
                          <a:ln>
                            <a:noFill/>
                          </a:ln>
                          <a:effectLst/>
                        </a:rPr>
                        <a:t>F</a:t>
                      </a:r>
                      <a:r>
                        <a:rPr kumimoji="1" lang="ja-JP" altLang="en-US" sz="1000" u="none" strike="noStrike" cap="none" normalizeH="0" baseline="0">
                          <a:ln>
                            <a:noFill/>
                          </a:ln>
                          <a:effectLst/>
                        </a:rPr>
                        <a:t>　 </a:t>
                      </a:r>
                      <a:r>
                        <a:rPr kumimoji="1" lang="en-US" altLang="ja-JP" sz="1000" u="none" strike="noStrike" cap="none" normalizeH="0" baseline="0">
                          <a:ln>
                            <a:noFill/>
                          </a:ln>
                          <a:effectLst/>
                        </a:rPr>
                        <a:t>A</a:t>
                      </a:r>
                      <a:r>
                        <a:rPr kumimoji="1" lang="ja-JP" altLang="en-US" sz="1000" u="none" strike="noStrike" cap="none" normalizeH="0" baseline="0">
                          <a:ln>
                            <a:noFill/>
                          </a:ln>
                          <a:effectLst/>
                        </a:rPr>
                        <a:t>　 </a:t>
                      </a:r>
                      <a:r>
                        <a:rPr kumimoji="1" lang="en-US" altLang="ja-JP" sz="1000" u="none" strike="noStrike" cap="none" normalizeH="0" baseline="0">
                          <a:ln>
                            <a:noFill/>
                          </a:ln>
                          <a:effectLst/>
                        </a:rPr>
                        <a:t>X</a:t>
                      </a:r>
                      <a:endParaRPr kumimoji="1"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4297">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a:ln>
                            <a:noFill/>
                          </a:ln>
                          <a:effectLst/>
                        </a:rPr>
                        <a:t>参加者名</a:t>
                      </a:r>
                      <a:endParaRPr kumimoji="1" lang="ja-JP" altLang="en-US"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u="none" strike="noStrike" cap="none" normalizeH="0" baseline="0">
                          <a:ln>
                            <a:noFill/>
                          </a:ln>
                          <a:effectLst/>
                        </a:rPr>
                        <a:t>参加者名</a:t>
                      </a:r>
                      <a:endParaRPr kumimoji="1" lang="ja-JP" altLang="en-US"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8" marR="91438" marT="45761" marB="457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5153" name="Rectangle 111">
            <a:extLst>
              <a:ext uri="{FF2B5EF4-FFF2-40B4-BE49-F238E27FC236}">
                <a16:creationId xmlns:a16="http://schemas.microsoft.com/office/drawing/2014/main" id="{2BC9D954-9DB1-7B83-9FED-A1C485968932}"/>
              </a:ext>
            </a:extLst>
          </p:cNvPr>
          <p:cNvSpPr>
            <a:spLocks noChangeArrowheads="1"/>
          </p:cNvSpPr>
          <p:nvPr/>
        </p:nvSpPr>
        <p:spPr bwMode="auto">
          <a:xfrm>
            <a:off x="336550" y="8699500"/>
            <a:ext cx="40767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800">
                <a:ea typeface="HGPｺﾞｼｯｸM" panose="020B0600000000000000" pitchFamily="50" charset="-128"/>
              </a:rPr>
              <a:t>※ </a:t>
            </a:r>
            <a:r>
              <a:rPr lang="ja-JP" altLang="en-US" sz="800">
                <a:ea typeface="HGPｺﾞｼｯｸM" panose="020B0600000000000000" pitchFamily="50" charset="-128"/>
              </a:rPr>
              <a:t>ご記入頂いた個人情報は、当セミナーの運営・管理業務のみに使用致します。</a:t>
            </a:r>
          </a:p>
        </p:txBody>
      </p:sp>
      <p:sp>
        <p:nvSpPr>
          <p:cNvPr id="5154" name="Text Box 128">
            <a:extLst>
              <a:ext uri="{FF2B5EF4-FFF2-40B4-BE49-F238E27FC236}">
                <a16:creationId xmlns:a16="http://schemas.microsoft.com/office/drawing/2014/main" id="{0211B7F4-0CB9-951F-D3EA-B8BB6AD11369}"/>
              </a:ext>
            </a:extLst>
          </p:cNvPr>
          <p:cNvSpPr txBox="1">
            <a:spLocks noChangeArrowheads="1"/>
          </p:cNvSpPr>
          <p:nvPr/>
        </p:nvSpPr>
        <p:spPr bwMode="auto">
          <a:xfrm>
            <a:off x="542923" y="6182515"/>
            <a:ext cx="601345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u="sng" dirty="0">
                <a:latin typeface="HGP創英角ｺﾞｼｯｸUB" panose="020B0900000000000000" pitchFamily="50" charset="-128"/>
                <a:ea typeface="HGP創英角ｺﾞｼｯｸUB" panose="020B0900000000000000" pitchFamily="50" charset="-128"/>
              </a:rPr>
              <a:t>以下の申込書を記入後、北谷町商工会まで　</a:t>
            </a:r>
            <a:r>
              <a:rPr lang="en-US" altLang="ja-JP" sz="1200" u="sng" dirty="0">
                <a:latin typeface="HGP創英角ｺﾞｼｯｸUB" panose="020B0900000000000000" pitchFamily="50" charset="-128"/>
                <a:ea typeface="HGP創英角ｺﾞｼｯｸUB" panose="020B0900000000000000" pitchFamily="50" charset="-128"/>
              </a:rPr>
              <a:t>FAX</a:t>
            </a:r>
            <a:r>
              <a:rPr lang="ja-JP" altLang="en-US" sz="1200" u="sng" dirty="0">
                <a:latin typeface="HGP創英角ｺﾞｼｯｸUB" panose="020B0900000000000000" pitchFamily="50" charset="-128"/>
                <a:ea typeface="HGP創英角ｺﾞｼｯｸUB" panose="020B0900000000000000" pitchFamily="50" charset="-128"/>
              </a:rPr>
              <a:t>　または　電話　にてお申し込みください</a:t>
            </a:r>
          </a:p>
          <a:p>
            <a:pPr algn="ctr" eaLnBrk="1" hangingPunct="1">
              <a:spcBef>
                <a:spcPct val="0"/>
              </a:spcBef>
              <a:buFontTx/>
              <a:buNone/>
            </a:pPr>
            <a:r>
              <a:rPr lang="ja-JP" altLang="en-US" sz="1400" dirty="0">
                <a:latin typeface="HGP創英角ｺﾞｼｯｸUB" panose="020B0900000000000000" pitchFamily="50" charset="-128"/>
                <a:ea typeface="HGP創英角ｺﾞｼｯｸUB" panose="020B0900000000000000" pitchFamily="50" charset="-128"/>
              </a:rPr>
              <a:t>電話　</a:t>
            </a:r>
            <a:r>
              <a:rPr lang="en-US" altLang="ja-JP" sz="1400" dirty="0">
                <a:latin typeface="HGP創英角ｺﾞｼｯｸUB" panose="020B0900000000000000" pitchFamily="50" charset="-128"/>
                <a:ea typeface="HGP創英角ｺﾞｼｯｸUB" panose="020B0900000000000000" pitchFamily="50" charset="-128"/>
              </a:rPr>
              <a:t>936</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2100</a:t>
            </a:r>
            <a:r>
              <a:rPr lang="ja-JP" altLang="en-US" sz="1400" dirty="0">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FAX</a:t>
            </a:r>
            <a:r>
              <a:rPr lang="ja-JP" altLang="en-US" sz="1400" dirty="0">
                <a:latin typeface="HGP創英角ｺﾞｼｯｸUB" panose="020B0900000000000000" pitchFamily="50" charset="-128"/>
                <a:ea typeface="HGP創英角ｺﾞｼｯｸUB" panose="020B0900000000000000" pitchFamily="50" charset="-128"/>
              </a:rPr>
              <a:t>　</a:t>
            </a:r>
            <a:r>
              <a:rPr lang="en-US" altLang="ja-JP" sz="1400" dirty="0">
                <a:latin typeface="HGP創英角ｺﾞｼｯｸUB" panose="020B0900000000000000" pitchFamily="50" charset="-128"/>
                <a:ea typeface="HGP創英角ｺﾞｼｯｸUB" panose="020B0900000000000000" pitchFamily="50" charset="-128"/>
              </a:rPr>
              <a:t>  936</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8845</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5155" name="Text Box 129">
            <a:extLst>
              <a:ext uri="{FF2B5EF4-FFF2-40B4-BE49-F238E27FC236}">
                <a16:creationId xmlns:a16="http://schemas.microsoft.com/office/drawing/2014/main" id="{58658978-9AD5-1EEB-D373-2415FEF3125B}"/>
              </a:ext>
            </a:extLst>
          </p:cNvPr>
          <p:cNvSpPr txBox="1">
            <a:spLocks noChangeArrowheads="1"/>
          </p:cNvSpPr>
          <p:nvPr/>
        </p:nvSpPr>
        <p:spPr bwMode="auto">
          <a:xfrm>
            <a:off x="2628900" y="6943725"/>
            <a:ext cx="168910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latin typeface="HGPｺﾞｼｯｸM" panose="020B0600000000000000" pitchFamily="50" charset="-128"/>
                <a:ea typeface="HGPｺﾞｼｯｸM" panose="020B0600000000000000" pitchFamily="50" charset="-128"/>
              </a:rPr>
              <a:t>セミナー申込書</a:t>
            </a:r>
          </a:p>
        </p:txBody>
      </p:sp>
      <p:sp>
        <p:nvSpPr>
          <p:cNvPr id="18" name="Text Box 58">
            <a:extLst>
              <a:ext uri="{FF2B5EF4-FFF2-40B4-BE49-F238E27FC236}">
                <a16:creationId xmlns:a16="http://schemas.microsoft.com/office/drawing/2014/main" id="{72B212F6-19FC-E9A8-0652-4763FCF4968C}"/>
              </a:ext>
            </a:extLst>
          </p:cNvPr>
          <p:cNvSpPr txBox="1">
            <a:spLocks noChangeArrowheads="1"/>
          </p:cNvSpPr>
          <p:nvPr/>
        </p:nvSpPr>
        <p:spPr bwMode="auto">
          <a:xfrm>
            <a:off x="153988" y="1157288"/>
            <a:ext cx="5640388" cy="1132618"/>
          </a:xfrm>
          <a:prstGeom prst="rect">
            <a:avLst/>
          </a:prstGeom>
          <a:noFill/>
          <a:ln>
            <a:noFill/>
          </a:ln>
          <a:effec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defRPr/>
            </a:pPr>
            <a:r>
              <a:rPr lang="ja-JP" altLang="en-US" sz="1300" b="1" dirty="0">
                <a:solidFill>
                  <a:srgbClr val="000000"/>
                </a:solidFill>
                <a:latin typeface="+mj-ea"/>
                <a:ea typeface="+mj-ea"/>
              </a:rPr>
              <a:t>令和５年１０月１日から消費税についてインボイス制度（適格請求書等保存方式）が導入され、適格請求書発行事業者（登録事業者）のみが適格請求書（インボイス）を交付することができます。</a:t>
            </a:r>
            <a:endParaRPr lang="en-US" altLang="ja-JP" sz="1300" b="1" dirty="0">
              <a:solidFill>
                <a:srgbClr val="000000"/>
              </a:solidFill>
              <a:latin typeface="+mj-ea"/>
              <a:ea typeface="+mj-ea"/>
            </a:endParaRPr>
          </a:p>
          <a:p>
            <a:pPr>
              <a:buFontTx/>
              <a:buNone/>
              <a:defRPr/>
            </a:pPr>
            <a:r>
              <a:rPr lang="ja-JP" altLang="en-US" sz="1300" b="1" dirty="0">
                <a:solidFill>
                  <a:srgbClr val="000000"/>
                </a:solidFill>
                <a:latin typeface="+mj-ea"/>
                <a:ea typeface="+mj-ea"/>
              </a:rPr>
              <a:t>本説明会ではインボイス制度の概要と改正電子帳簿保存法の概要について税務署職員がわかりやすくご説明いたします。</a:t>
            </a:r>
            <a:endParaRPr lang="en-US" altLang="ja-JP" sz="1300" b="1" dirty="0">
              <a:solidFill>
                <a:srgbClr val="000000"/>
              </a:solidFill>
              <a:latin typeface="+mj-ea"/>
              <a:ea typeface="+mj-ea"/>
            </a:endParaRPr>
          </a:p>
        </p:txBody>
      </p:sp>
      <p:sp>
        <p:nvSpPr>
          <p:cNvPr id="5157" name="Text Box 128">
            <a:extLst>
              <a:ext uri="{FF2B5EF4-FFF2-40B4-BE49-F238E27FC236}">
                <a16:creationId xmlns:a16="http://schemas.microsoft.com/office/drawing/2014/main" id="{7071FCEE-2E90-2E95-7B57-2E088D2D451E}"/>
              </a:ext>
            </a:extLst>
          </p:cNvPr>
          <p:cNvSpPr txBox="1">
            <a:spLocks noChangeArrowheads="1"/>
          </p:cNvSpPr>
          <p:nvPr/>
        </p:nvSpPr>
        <p:spPr bwMode="auto">
          <a:xfrm>
            <a:off x="255588" y="6688927"/>
            <a:ext cx="643731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dirty="0">
                <a:latin typeface="HGP創英角ｺﾞｼｯｸUB" panose="020B0900000000000000" pitchFamily="50" charset="-128"/>
                <a:ea typeface="HGP創英角ｺﾞｼｯｸUB" panose="020B0900000000000000" pitchFamily="50" charset="-128"/>
              </a:rPr>
              <a:t>セミナー当日は、マスク着用にてご参加いただき、発熱（体温</a:t>
            </a:r>
            <a:r>
              <a:rPr lang="en-US" altLang="ja-JP" sz="1100" dirty="0">
                <a:latin typeface="HGP創英角ｺﾞｼｯｸUB" panose="020B0900000000000000" pitchFamily="50" charset="-128"/>
                <a:ea typeface="HGP創英角ｺﾞｼｯｸUB" panose="020B0900000000000000" pitchFamily="50" charset="-128"/>
              </a:rPr>
              <a:t>37.5</a:t>
            </a:r>
            <a:r>
              <a:rPr lang="ja-JP" altLang="en-US" sz="1100" dirty="0">
                <a:latin typeface="HGP創英角ｺﾞｼｯｸUB" panose="020B0900000000000000" pitchFamily="50" charset="-128"/>
                <a:ea typeface="HGP創英角ｺﾞｼｯｸUB" panose="020B0900000000000000" pitchFamily="50" charset="-128"/>
              </a:rPr>
              <a:t>度以上）や風邪の症状がある方は参加を自粛するよう　ご協力お願いします。</a:t>
            </a:r>
          </a:p>
        </p:txBody>
      </p:sp>
      <p:pic>
        <p:nvPicPr>
          <p:cNvPr id="1026" name="Picture 2" descr="先生・講師のイラスト">
            <a:extLst>
              <a:ext uri="{FF2B5EF4-FFF2-40B4-BE49-F238E27FC236}">
                <a16:creationId xmlns:a16="http://schemas.microsoft.com/office/drawing/2014/main" id="{609D194D-0740-503E-409A-881D1CB624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8585" y="2278970"/>
            <a:ext cx="1075466" cy="1710105"/>
          </a:xfrm>
          <a:prstGeom prst="rect">
            <a:avLst/>
          </a:prstGeom>
          <a:noFill/>
          <a:extLst>
            <a:ext uri="{909E8E84-426E-40DD-AFC4-6F175D3DCCD1}">
              <a14:hiddenFill xmlns:a14="http://schemas.microsoft.com/office/drawing/2010/main">
                <a:solidFill>
                  <a:srgbClr val="FFFFFF"/>
                </a:solidFill>
              </a14:hiddenFill>
            </a:ext>
          </a:extLst>
        </p:spPr>
      </p:pic>
      <p:sp>
        <p:nvSpPr>
          <p:cNvPr id="20" name="四角形: 角を丸くする 19">
            <a:extLst>
              <a:ext uri="{FF2B5EF4-FFF2-40B4-BE49-F238E27FC236}">
                <a16:creationId xmlns:a16="http://schemas.microsoft.com/office/drawing/2014/main" id="{3B20CF30-FCBB-E11F-9002-066F25F41FE6}"/>
              </a:ext>
            </a:extLst>
          </p:cNvPr>
          <p:cNvSpPr/>
          <p:nvPr/>
        </p:nvSpPr>
        <p:spPr>
          <a:xfrm>
            <a:off x="4340285" y="2465037"/>
            <a:ext cx="2152138" cy="1754326"/>
          </a:xfrm>
          <a:prstGeom prst="roundRect">
            <a:avLst/>
          </a:prstGeom>
          <a:solidFill>
            <a:srgbClr val="FFFF00">
              <a:alpha val="45000"/>
            </a:srgbClr>
          </a:solidFill>
          <a:ln>
            <a:solidFill>
              <a:schemeClr val="accent3">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 name="Text Box 58">
            <a:extLst>
              <a:ext uri="{FF2B5EF4-FFF2-40B4-BE49-F238E27FC236}">
                <a16:creationId xmlns:a16="http://schemas.microsoft.com/office/drawing/2014/main" id="{40B4E7B8-AFEF-766D-6A28-63AB4B5DAE61}"/>
              </a:ext>
            </a:extLst>
          </p:cNvPr>
          <p:cNvSpPr txBox="1">
            <a:spLocks noChangeArrowheads="1"/>
          </p:cNvSpPr>
          <p:nvPr/>
        </p:nvSpPr>
        <p:spPr bwMode="auto">
          <a:xfrm>
            <a:off x="4428338" y="2552427"/>
            <a:ext cx="2086728" cy="158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en-US" altLang="ja-JP" sz="1100" b="1" dirty="0">
                <a:solidFill>
                  <a:srgbClr val="000000"/>
                </a:solidFill>
                <a:latin typeface="HG丸ｺﾞｼｯｸM-PRO" panose="020F0600000000000000" pitchFamily="50" charset="-128"/>
                <a:ea typeface="HG丸ｺﾞｼｯｸM-PRO" panose="020F0600000000000000" pitchFamily="50" charset="-128"/>
              </a:rPr>
              <a:t>【</a:t>
            </a:r>
            <a:r>
              <a:rPr lang="ja-JP" altLang="en-US" sz="1100" b="1" dirty="0">
                <a:solidFill>
                  <a:srgbClr val="000000"/>
                </a:solidFill>
                <a:latin typeface="HG丸ｺﾞｼｯｸM-PRO" panose="020F0600000000000000" pitchFamily="50" charset="-128"/>
                <a:ea typeface="HG丸ｺﾞｼｯｸM-PRO" panose="020F0600000000000000" pitchFamily="50" charset="-128"/>
              </a:rPr>
              <a:t>こんな方にオススメ</a:t>
            </a:r>
            <a:r>
              <a:rPr lang="en-US" altLang="ja-JP" sz="1100" b="1" dirty="0">
                <a:solidFill>
                  <a:srgbClr val="000000"/>
                </a:solidFill>
                <a:latin typeface="HG丸ｺﾞｼｯｸM-PRO" panose="020F0600000000000000" pitchFamily="50" charset="-128"/>
                <a:ea typeface="HG丸ｺﾞｼｯｸM-PRO" panose="020F0600000000000000" pitchFamily="50" charset="-128"/>
              </a:rPr>
              <a:t>】</a:t>
            </a:r>
          </a:p>
          <a:p>
            <a:pPr>
              <a:buFontTx/>
              <a:buNone/>
            </a:pPr>
            <a:r>
              <a:rPr lang="ja-JP" altLang="en-US" sz="1100" b="1" dirty="0">
                <a:solidFill>
                  <a:srgbClr val="000000"/>
                </a:solidFill>
                <a:latin typeface="HG丸ｺﾞｼｯｸM-PRO" panose="020F0600000000000000" pitchFamily="50" charset="-128"/>
                <a:ea typeface="HG丸ｺﾞｼｯｸM-PRO" panose="020F0600000000000000" pitchFamily="50" charset="-128"/>
              </a:rPr>
              <a:t>・インボイスについて知りたい方</a:t>
            </a:r>
            <a:endParaRPr lang="en-US" altLang="ja-JP" sz="11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100" b="1" dirty="0">
                <a:solidFill>
                  <a:srgbClr val="000000"/>
                </a:solidFill>
                <a:latin typeface="HG丸ｺﾞｼｯｸM-PRO" panose="020F0600000000000000" pitchFamily="50" charset="-128"/>
                <a:ea typeface="HG丸ｺﾞｼｯｸM-PRO" panose="020F0600000000000000" pitchFamily="50" charset="-128"/>
              </a:rPr>
              <a:t>・事業者と取引をしている方</a:t>
            </a:r>
            <a:endParaRPr lang="en-US" altLang="ja-JP" sz="11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100" b="1" dirty="0">
                <a:solidFill>
                  <a:srgbClr val="000000"/>
                </a:solidFill>
                <a:latin typeface="HG丸ｺﾞｼｯｸM-PRO" panose="020F0600000000000000" pitchFamily="50" charset="-128"/>
                <a:ea typeface="HG丸ｺﾞｼｯｸM-PRO" panose="020F0600000000000000" pitchFamily="50" charset="-128"/>
              </a:rPr>
              <a:t>・仕入れ税額控除について知りたい方</a:t>
            </a:r>
            <a:endParaRPr lang="en-US" altLang="ja-JP" sz="1100" b="1" dirty="0">
              <a:solidFill>
                <a:srgbClr val="000000"/>
              </a:solidFill>
              <a:latin typeface="HG丸ｺﾞｼｯｸM-PRO" panose="020F0600000000000000" pitchFamily="50" charset="-128"/>
              <a:ea typeface="HG丸ｺﾞｼｯｸM-PRO" panose="020F0600000000000000" pitchFamily="50" charset="-128"/>
            </a:endParaRPr>
          </a:p>
          <a:p>
            <a:pPr>
              <a:buFontTx/>
              <a:buNone/>
            </a:pPr>
            <a:r>
              <a:rPr lang="ja-JP" altLang="en-US" sz="1100" b="1" dirty="0">
                <a:solidFill>
                  <a:srgbClr val="000000"/>
                </a:solidFill>
                <a:latin typeface="HG丸ｺﾞｼｯｸM-PRO" panose="020F0600000000000000" pitchFamily="50" charset="-128"/>
                <a:ea typeface="HG丸ｺﾞｼｯｸM-PRO" panose="020F0600000000000000" pitchFamily="50" charset="-128"/>
              </a:rPr>
              <a:t>・課税事業になるべきか悩まれている方</a:t>
            </a:r>
            <a:endParaRPr lang="en-US" altLang="ja-JP" sz="1100" b="1" dirty="0">
              <a:solidFill>
                <a:srgbClr val="000000"/>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337</Words>
  <Application>Microsoft Office PowerPoint</Application>
  <PresentationFormat>画面に合わせる (4:3)</PresentationFormat>
  <Paragraphs>40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HGPｺﾞｼｯｸM</vt:lpstr>
      <vt:lpstr>HGP創英角ｺﾞｼｯｸUB</vt:lpstr>
      <vt:lpstr>HGS創英角ﾎﾟｯﾌﾟ体</vt: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owner-4</dc:creator>
  <cp:lastModifiedBy>owner-4</cp:lastModifiedBy>
  <cp:revision>3</cp:revision>
  <cp:lastPrinted>2022-06-20T06:11:15Z</cp:lastPrinted>
  <dcterms:created xsi:type="dcterms:W3CDTF">2022-06-02T07:46:16Z</dcterms:created>
  <dcterms:modified xsi:type="dcterms:W3CDTF">2022-06-20T06:11:18Z</dcterms:modified>
</cp:coreProperties>
</file>